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Permanent link to this comic: https://xkcd.com/1987/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440871" indent="-440871">
              <a:spcBef>
                <a:spcPts val="3200"/>
              </a:spcBef>
              <a:buClrTx/>
              <a:defRPr sz="3600"/>
            </a:lvl1pPr>
            <a:lvl2pPr marL="783771" indent="-440871">
              <a:spcBef>
                <a:spcPts val="3200"/>
              </a:spcBef>
              <a:buClrTx/>
              <a:defRPr sz="3600"/>
            </a:lvl2pPr>
            <a:lvl3pPr marL="1126671" indent="-440871">
              <a:spcBef>
                <a:spcPts val="3200"/>
              </a:spcBef>
              <a:buClrTx/>
              <a:defRPr sz="3600"/>
            </a:lvl3pPr>
            <a:lvl4pPr marL="1469571" indent="-440871">
              <a:spcBef>
                <a:spcPts val="3200"/>
              </a:spcBef>
              <a:buClrTx/>
              <a:defRPr sz="3600"/>
            </a:lvl4pPr>
            <a:lvl5pPr marL="1812471" indent="-440871">
              <a:spcBef>
                <a:spcPts val="3200"/>
              </a:spcBef>
              <a:buClrTx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555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001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44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891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33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7781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22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6671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11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ithub.com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Analysis and Machine Learning Worksh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Text Analysis and Machine Learning Workshop</a:t>
            </a:r>
          </a:p>
        </p:txBody>
      </p:sp>
      <p:sp>
        <p:nvSpPr>
          <p:cNvPr id="120" name="Jason Kiley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3404"/>
            </a:pPr>
            <a:r>
              <a:t>Jason Kiley</a:t>
            </a:r>
          </a:p>
          <a:p>
            <a:pPr defTabSz="537463">
              <a:defRPr sz="3404"/>
            </a:pPr>
            <a:r>
              <a:t>Oklahoma State University</a:t>
            </a:r>
          </a:p>
        </p:txBody>
      </p:sp>
      <p:sp>
        <p:nvSpPr>
          <p:cNvPr id="121" name="Part 1: Overview and Tools"/>
          <p:cNvSpPr txBox="1"/>
          <p:nvPr/>
        </p:nvSpPr>
        <p:spPr>
          <a:xfrm>
            <a:off x="3232149" y="8195381"/>
            <a:ext cx="6540501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Part 1: Overview and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ython Flu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Fluency</a:t>
            </a:r>
          </a:p>
        </p:txBody>
      </p:sp>
      <p:sp>
        <p:nvSpPr>
          <p:cNvPr id="145" name="Basics"/>
          <p:cNvSpPr/>
          <p:nvPr/>
        </p:nvSpPr>
        <p:spPr>
          <a:xfrm>
            <a:off x="1198810" y="7620000"/>
            <a:ext cx="10607180" cy="1270000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Basics</a:t>
            </a:r>
          </a:p>
        </p:txBody>
      </p:sp>
      <p:sp>
        <p:nvSpPr>
          <p:cNvPr id="146" name="Data preparation"/>
          <p:cNvSpPr/>
          <p:nvPr/>
        </p:nvSpPr>
        <p:spPr>
          <a:xfrm>
            <a:off x="1198810" y="6007100"/>
            <a:ext cx="10607180" cy="1270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 preparation</a:t>
            </a:r>
          </a:p>
        </p:txBody>
      </p:sp>
      <p:sp>
        <p:nvSpPr>
          <p:cNvPr id="147" name="Good-enough Programming"/>
          <p:cNvSpPr/>
          <p:nvPr/>
        </p:nvSpPr>
        <p:spPr>
          <a:xfrm>
            <a:off x="1198810" y="4394200"/>
            <a:ext cx="10607180" cy="1270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Good-enough Programming</a:t>
            </a:r>
          </a:p>
        </p:txBody>
      </p:sp>
      <p:sp>
        <p:nvSpPr>
          <p:cNvPr id="148" name="Software Development"/>
          <p:cNvSpPr/>
          <p:nvPr/>
        </p:nvSpPr>
        <p:spPr>
          <a:xfrm>
            <a:off x="1198810" y="2781300"/>
            <a:ext cx="10607180" cy="1270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Software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</a:t>
            </a:r>
          </a:p>
        </p:txBody>
      </p:sp>
      <p:graphicFrame>
        <p:nvGraphicFramePr>
          <p:cNvPr id="151" name="Table"/>
          <p:cNvGraphicFramePr/>
          <p:nvPr/>
        </p:nvGraphicFramePr>
        <p:xfrm>
          <a:off x="952500" y="2590800"/>
          <a:ext cx="11099800" cy="62865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2758380"/>
                <a:gridCol w="8328719"/>
              </a:tblGrid>
              <a:tr h="4348691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Skills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Software: Anaconda, Python interpreter, Jupyter Notebooks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Variable types: strings, ints, floats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Objects and methods: lists, dictionaries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Packages: importing and installing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Documentation: official and community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954021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"/>
                        </a:rPr>
                        <a:t>2-4 hours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71086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Necessity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"/>
                        </a:rPr>
                        <a:t>Largely unavoidable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Data Prepa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Preparation</a:t>
            </a:r>
          </a:p>
        </p:txBody>
      </p:sp>
      <p:graphicFrame>
        <p:nvGraphicFramePr>
          <p:cNvPr id="154" name="Table"/>
          <p:cNvGraphicFramePr/>
          <p:nvPr/>
        </p:nvGraphicFramePr>
        <p:xfrm>
          <a:off x="952500" y="2590800"/>
          <a:ext cx="11099800" cy="62865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2758380"/>
                <a:gridCol w="8328719"/>
              </a:tblGrid>
              <a:tr h="4348691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Skills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Software: pandas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Reading data formats (built-in)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Slicing, views, df.loc[ ]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Operations on columns and rows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Reshaping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Merging and querying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954021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"/>
                        </a:rPr>
                        <a:t>1-2 days and ongoing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71086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Necessity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"/>
                        </a:rPr>
                        <a:t>Needed and high ROI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d-enough Programm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Good-enough Programming</a:t>
            </a:r>
          </a:p>
        </p:txBody>
      </p:sp>
      <p:graphicFrame>
        <p:nvGraphicFramePr>
          <p:cNvPr id="157" name="Table"/>
          <p:cNvGraphicFramePr/>
          <p:nvPr/>
        </p:nvGraphicFramePr>
        <p:xfrm>
          <a:off x="952500" y="2590800"/>
          <a:ext cx="11099800" cy="62865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2758380"/>
                <a:gridCol w="8328719"/>
              </a:tblGrid>
              <a:tr h="4348691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Skills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Loops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Writing functions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Reading and writing files (the hard way)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Throwing and handling exceptions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Using additional packages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End point: working, reusable script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954021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"/>
                        </a:rPr>
                        <a:t>1 week and ongoing; divisible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71086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Necessity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"/>
                        </a:rPr>
                        <a:t>Helpful and good ROI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oftware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Software Development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952500" y="2590800"/>
          <a:ext cx="11099800" cy="62865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2758380"/>
                <a:gridCol w="8328719"/>
              </a:tblGrid>
              <a:tr h="4348691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Skills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Classes and inheritance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Package development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Version control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Unit testing and continuous integration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Cross-version support</a:t>
                      </a:r>
                    </a:p>
                    <a:p>
                      <a:pPr marL="444500" indent="-444500" algn="l">
                        <a:buSzPct val="145000"/>
                        <a:buChar char="•"/>
                        <a:defRPr sz="3200">
                          <a:sym typeface="Helvetica Neue"/>
                        </a:defRPr>
                      </a:pPr>
                      <a:r>
                        <a:t>Open source contributions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954021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"/>
                        </a:rPr>
                        <a:t>A lot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71086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Necessity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sym typeface="Helvetica Neue"/>
                        </a:rPr>
                        <a:t>Not at all; good for the field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hat resources are available for learn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resources are available for learning?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18-09-20 at 2.29.39 PM.png" descr="Screen Shot 2018-09-20 at 2.29.3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014644" y="673100"/>
            <a:ext cx="8967228" cy="5905501"/>
          </a:xfrm>
          <a:prstGeom prst="rect">
            <a:avLst/>
          </a:prstGeom>
        </p:spPr>
      </p:pic>
      <p:sp>
        <p:nvSpPr>
          <p:cNvPr id="165" name="pandas docu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pandas documentation</a:t>
            </a:r>
          </a:p>
        </p:txBody>
      </p:sp>
      <p:sp>
        <p:nvSpPr>
          <p:cNvPr id="166" name="Comparison with Stata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 with Stata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18-09-20 at 2.34.01 PM.png" descr="Screen Shot 2018-09-20 at 2.34.0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377719" y="673100"/>
            <a:ext cx="8241078" cy="5905501"/>
          </a:xfrm>
          <a:prstGeom prst="rect">
            <a:avLst/>
          </a:prstGeom>
        </p:spPr>
      </p:pic>
      <p:sp>
        <p:nvSpPr>
          <p:cNvPr id="169" name="Stack Over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Stack Overflow</a:t>
            </a:r>
          </a:p>
        </p:txBody>
      </p:sp>
      <p:sp>
        <p:nvSpPr>
          <p:cNvPr id="170" name="Search for what you are trying to do, merging on multiple columns with different names, in this cas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3404"/>
            </a:lvl1pPr>
          </a:lstStyle>
          <a:p>
            <a:pPr/>
            <a:r>
              <a:t>Search for what you are trying to do, merging on multiple columns with different names, in this case.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lrg.jpg" descr="lrg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18300" y="1248265"/>
            <a:ext cx="5334000" cy="6998209"/>
          </a:xfrm>
          <a:prstGeom prst="rect">
            <a:avLst/>
          </a:prstGeom>
        </p:spPr>
      </p:pic>
      <p:sp>
        <p:nvSpPr>
          <p:cNvPr id="173" name="Python for Data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6000"/>
            </a:pPr>
            <a:r>
              <a:t>Python for Data Analysis</a:t>
            </a:r>
          </a:p>
        </p:txBody>
      </p:sp>
      <p:sp>
        <p:nvSpPr>
          <p:cNvPr id="174" name="Wes McKinney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Wes McKinney</a:t>
            </a:r>
          </a:p>
          <a:p>
            <a:pPr/>
          </a:p>
          <a:p>
            <a:pPr/>
            <a:r>
              <a:t>creator of pandas and other open source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ther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resources</a:t>
            </a:r>
          </a:p>
        </p:txBody>
      </p:sp>
      <p:sp>
        <p:nvSpPr>
          <p:cNvPr id="177" name="edX: many courses that use or teach Python that are relevant for data work (free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888" indent="-493888"/>
            <a:r>
              <a:t>edX: many courses that use or teach Python that are relevant for data work (free).</a:t>
            </a:r>
          </a:p>
          <a:p>
            <a:pPr marL="493888" indent="-493888"/>
            <a:r>
              <a:t>Data Camp: video courses from basic data preparation up to machine learning ($29/month)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ithub.com/jtkiley/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github.com</a:t>
            </a:r>
            <a:r>
              <a:t>/jtkiley/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hat about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R?</a:t>
            </a:r>
          </a:p>
        </p:txBody>
      </p:sp>
      <p:sp>
        <p:nvSpPr>
          <p:cNvPr id="180" name="R is great overall, especially compared to a lot of commercial stats softwar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888" indent="-493888"/>
            <a:r>
              <a:t>R is great overall, especially compared to a lot of commercial stats software.</a:t>
            </a:r>
          </a:p>
          <a:p>
            <a:pPr marL="493888" indent="-493888"/>
            <a:r>
              <a:t>Compared to Python, it is less general purpose, so some useful packages may not have analogues.</a:t>
            </a:r>
          </a:p>
          <a:p>
            <a:pPr marL="493888" indent="-493888"/>
            <a:r>
              <a:t>The syntax (from S in the 1970s) is sometimes quite arcane.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How can Python help with reproducibilit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Python help with reproducibility?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produci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Reproducibility</a:t>
            </a:r>
          </a:p>
        </p:txBody>
      </p:sp>
      <p:sp>
        <p:nvSpPr>
          <p:cNvPr id="185" name="Overall: Can I or someone else reproduce my data and results?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493888" indent="-493888"/>
            <a:r>
              <a:t>Overall: Can I or someone else reproduce my data and results?</a:t>
            </a:r>
          </a:p>
          <a:p>
            <a:pPr marL="493888" indent="-493888">
              <a:buClrTx/>
            </a:pPr>
            <a:r>
              <a:t>Documentation: can I show my work?</a:t>
            </a:r>
          </a:p>
          <a:p>
            <a:pPr marL="493888" indent="-493888">
              <a:buClrTx/>
            </a:pPr>
            <a:r>
              <a:t>Efficiency: can I easily make changes in the middle of my data pipeline?</a:t>
            </a:r>
          </a:p>
          <a:p>
            <a:pPr marL="493888" indent="-493888">
              <a:buClrTx/>
            </a:pPr>
            <a:r>
              <a:t>Authoritativeness: can I demonstrate that my documentation accurately reflects my work?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reen Shot 2018-09-21 at 9.45.55 AM.png" descr="Screen Shot 2018-09-21 at 9.45.55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570386"/>
            <a:ext cx="13004800" cy="861282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ata_0"/>
          <p:cNvSpPr/>
          <p:nvPr/>
        </p:nvSpPr>
        <p:spPr>
          <a:xfrm>
            <a:off x="575553" y="1142999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data_0</a:t>
            </a:r>
          </a:p>
        </p:txBody>
      </p:sp>
      <p:sp>
        <p:nvSpPr>
          <p:cNvPr id="190" name="prep_0"/>
          <p:cNvSpPr/>
          <p:nvPr/>
        </p:nvSpPr>
        <p:spPr>
          <a:xfrm>
            <a:off x="3221476" y="1142999"/>
            <a:ext cx="127000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prep_0</a:t>
            </a:r>
          </a:p>
        </p:txBody>
      </p:sp>
      <p:sp>
        <p:nvSpPr>
          <p:cNvPr id="191" name="merge_0"/>
          <p:cNvSpPr/>
          <p:nvPr/>
        </p:nvSpPr>
        <p:spPr>
          <a:xfrm>
            <a:off x="5867400" y="1142999"/>
            <a:ext cx="1270000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merge_0</a:t>
            </a:r>
          </a:p>
        </p:txBody>
      </p:sp>
      <p:sp>
        <p:nvSpPr>
          <p:cNvPr id="192" name="prep_all"/>
          <p:cNvSpPr/>
          <p:nvPr/>
        </p:nvSpPr>
        <p:spPr>
          <a:xfrm>
            <a:off x="8772727" y="3818754"/>
            <a:ext cx="127000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prep_all</a:t>
            </a:r>
          </a:p>
        </p:txBody>
      </p:sp>
      <p:sp>
        <p:nvSpPr>
          <p:cNvPr id="193" name="final"/>
          <p:cNvSpPr/>
          <p:nvPr/>
        </p:nvSpPr>
        <p:spPr>
          <a:xfrm>
            <a:off x="10972475" y="3818754"/>
            <a:ext cx="127000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final</a:t>
            </a:r>
          </a:p>
        </p:txBody>
      </p:sp>
      <p:sp>
        <p:nvSpPr>
          <p:cNvPr id="194" name="data_1"/>
          <p:cNvSpPr/>
          <p:nvPr/>
        </p:nvSpPr>
        <p:spPr>
          <a:xfrm>
            <a:off x="575553" y="2953047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data_1</a:t>
            </a:r>
          </a:p>
        </p:txBody>
      </p:sp>
      <p:sp>
        <p:nvSpPr>
          <p:cNvPr id="195" name="prep_1"/>
          <p:cNvSpPr/>
          <p:nvPr/>
        </p:nvSpPr>
        <p:spPr>
          <a:xfrm>
            <a:off x="3221476" y="2953047"/>
            <a:ext cx="127000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prep_1</a:t>
            </a:r>
          </a:p>
        </p:txBody>
      </p:sp>
      <p:sp>
        <p:nvSpPr>
          <p:cNvPr id="196" name="merge_1"/>
          <p:cNvSpPr/>
          <p:nvPr/>
        </p:nvSpPr>
        <p:spPr>
          <a:xfrm>
            <a:off x="5867400" y="2953047"/>
            <a:ext cx="1270000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merge_1</a:t>
            </a:r>
          </a:p>
        </p:txBody>
      </p:sp>
      <p:sp>
        <p:nvSpPr>
          <p:cNvPr id="197" name="data_n"/>
          <p:cNvSpPr/>
          <p:nvPr/>
        </p:nvSpPr>
        <p:spPr>
          <a:xfrm>
            <a:off x="575553" y="5600024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data_n</a:t>
            </a:r>
          </a:p>
        </p:txBody>
      </p:sp>
      <p:sp>
        <p:nvSpPr>
          <p:cNvPr id="198" name="prep_n"/>
          <p:cNvSpPr/>
          <p:nvPr/>
        </p:nvSpPr>
        <p:spPr>
          <a:xfrm>
            <a:off x="3221476" y="5600024"/>
            <a:ext cx="127000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prep_n</a:t>
            </a:r>
          </a:p>
        </p:txBody>
      </p:sp>
      <p:sp>
        <p:nvSpPr>
          <p:cNvPr id="199" name="merge_n"/>
          <p:cNvSpPr/>
          <p:nvPr/>
        </p:nvSpPr>
        <p:spPr>
          <a:xfrm>
            <a:off x="5867400" y="5600024"/>
            <a:ext cx="1270000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merge_n</a:t>
            </a:r>
          </a:p>
        </p:txBody>
      </p:sp>
      <p:sp>
        <p:nvSpPr>
          <p:cNvPr id="200" name="Documentation"/>
          <p:cNvSpPr/>
          <p:nvPr/>
        </p:nvSpPr>
        <p:spPr>
          <a:xfrm>
            <a:off x="3165623" y="7831955"/>
            <a:ext cx="7000322" cy="12700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Documentation</a:t>
            </a:r>
          </a:p>
        </p:txBody>
      </p:sp>
      <p:sp>
        <p:nvSpPr>
          <p:cNvPr id="201" name="Line"/>
          <p:cNvSpPr/>
          <p:nvPr/>
        </p:nvSpPr>
        <p:spPr>
          <a:xfrm>
            <a:off x="1898514" y="1777999"/>
            <a:ext cx="1270001" cy="1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" name="Line"/>
          <p:cNvSpPr/>
          <p:nvPr/>
        </p:nvSpPr>
        <p:spPr>
          <a:xfrm>
            <a:off x="4544438" y="1777999"/>
            <a:ext cx="1270001" cy="1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Line"/>
          <p:cNvSpPr/>
          <p:nvPr/>
        </p:nvSpPr>
        <p:spPr>
          <a:xfrm>
            <a:off x="1898514" y="3588047"/>
            <a:ext cx="1270001" cy="1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4" name="Line"/>
          <p:cNvSpPr/>
          <p:nvPr/>
        </p:nvSpPr>
        <p:spPr>
          <a:xfrm>
            <a:off x="4544438" y="3588047"/>
            <a:ext cx="1270001" cy="1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Line"/>
          <p:cNvSpPr/>
          <p:nvPr/>
        </p:nvSpPr>
        <p:spPr>
          <a:xfrm>
            <a:off x="1898514" y="6235024"/>
            <a:ext cx="1270001" cy="1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6" name="Line"/>
          <p:cNvSpPr/>
          <p:nvPr/>
        </p:nvSpPr>
        <p:spPr>
          <a:xfrm>
            <a:off x="4544438" y="6235024"/>
            <a:ext cx="1270001" cy="1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7" name="Line"/>
          <p:cNvSpPr/>
          <p:nvPr/>
        </p:nvSpPr>
        <p:spPr>
          <a:xfrm>
            <a:off x="7190362" y="1777999"/>
            <a:ext cx="1567025" cy="2401274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Line"/>
          <p:cNvSpPr/>
          <p:nvPr/>
        </p:nvSpPr>
        <p:spPr>
          <a:xfrm>
            <a:off x="7190361" y="3588046"/>
            <a:ext cx="1551392" cy="906376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" name="Line"/>
          <p:cNvSpPr/>
          <p:nvPr/>
        </p:nvSpPr>
        <p:spPr>
          <a:xfrm>
            <a:off x="10096084" y="4453754"/>
            <a:ext cx="823035" cy="1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Line"/>
          <p:cNvSpPr/>
          <p:nvPr/>
        </p:nvSpPr>
        <p:spPr>
          <a:xfrm flipV="1">
            <a:off x="7190361" y="4673793"/>
            <a:ext cx="1561232" cy="1561232"/>
          </a:xfrm>
          <a:prstGeom prst="line">
            <a:avLst/>
          </a:prstGeom>
          <a:ln w="88900">
            <a:solidFill>
              <a:schemeClr val="accent4">
                <a:hueOff val="468000"/>
                <a:satOff val="-4761"/>
                <a:lumOff val="101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Line"/>
          <p:cNvSpPr/>
          <p:nvPr/>
        </p:nvSpPr>
        <p:spPr>
          <a:xfrm flipV="1">
            <a:off x="1210553" y="4330417"/>
            <a:ext cx="1" cy="1162238"/>
          </a:xfrm>
          <a:prstGeom prst="line">
            <a:avLst/>
          </a:prstGeom>
          <a:ln w="88900" cap="rnd">
            <a:solidFill>
              <a:schemeClr val="accent4">
                <a:hueOff val="468000"/>
                <a:satOff val="-4761"/>
                <a:lumOff val="10196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Line"/>
          <p:cNvSpPr/>
          <p:nvPr/>
        </p:nvSpPr>
        <p:spPr>
          <a:xfrm flipV="1">
            <a:off x="3856476" y="4330417"/>
            <a:ext cx="1" cy="1162238"/>
          </a:xfrm>
          <a:prstGeom prst="line">
            <a:avLst/>
          </a:prstGeom>
          <a:ln w="88900" cap="rnd">
            <a:solidFill>
              <a:schemeClr val="accent4">
                <a:hueOff val="468000"/>
                <a:satOff val="-4761"/>
                <a:lumOff val="10196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Line"/>
          <p:cNvSpPr/>
          <p:nvPr/>
        </p:nvSpPr>
        <p:spPr>
          <a:xfrm flipV="1">
            <a:off x="6502400" y="4330417"/>
            <a:ext cx="1" cy="1162238"/>
          </a:xfrm>
          <a:prstGeom prst="line">
            <a:avLst/>
          </a:prstGeom>
          <a:ln w="88900" cap="rnd">
            <a:solidFill>
              <a:schemeClr val="accent4">
                <a:hueOff val="468000"/>
                <a:satOff val="-4761"/>
                <a:lumOff val="10196"/>
              </a:schemeClr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Rectangle"/>
          <p:cNvSpPr/>
          <p:nvPr/>
        </p:nvSpPr>
        <p:spPr>
          <a:xfrm>
            <a:off x="2789261" y="726834"/>
            <a:ext cx="7888863" cy="8717292"/>
          </a:xfrm>
          <a:prstGeom prst="rect">
            <a:avLst/>
          </a:prstGeom>
          <a:ln w="889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creen Shot 2018-08-10 at 7.30.09 AM.png" descr="Screen Shot 2018-08-10 at 7.30.09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18300" y="3501127"/>
            <a:ext cx="5334000" cy="4465846"/>
          </a:xfrm>
          <a:prstGeom prst="rect">
            <a:avLst/>
          </a:prstGeom>
        </p:spPr>
      </p:pic>
      <p:sp>
        <p:nvSpPr>
          <p:cNvPr id="217" name="Code that ru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that runs</a:t>
            </a:r>
          </a:p>
        </p:txBody>
      </p:sp>
      <p:sp>
        <p:nvSpPr>
          <p:cNvPr id="218" name="Make all changes to data in code that runs cleanly on the original data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defRPr sz="3200"/>
            </a:pPr>
            <a:r>
              <a:t>Make all changes to data in code that runs cleanly on the original data.</a:t>
            </a:r>
          </a:p>
          <a:p>
            <a:pPr marL="342900" indent="-342900">
              <a:defRPr sz="3200"/>
            </a:pPr>
            <a:r>
              <a:t>Running code makes changes very efficient.</a:t>
            </a:r>
          </a:p>
          <a:p>
            <a:pPr marL="342900" indent="-342900">
              <a:defRPr sz="3200"/>
            </a:pPr>
            <a:r>
              <a:t>Rerunning it proves that it is authoritative.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Anaco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Anaconda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Anaco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Anaconda</a:t>
            </a:r>
          </a:p>
        </p:txBody>
      </p:sp>
      <p:sp>
        <p:nvSpPr>
          <p:cNvPr id="223" name="What is Anaconda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888" indent="-493888"/>
            <a:r>
              <a:t>What is Anaconda?</a:t>
            </a:r>
          </a:p>
          <a:p>
            <a:pPr marL="493888" indent="-493888"/>
            <a:r>
              <a:t>Packages and package management.</a:t>
            </a:r>
          </a:p>
          <a:p>
            <a:pPr marL="493888" indent="-493888"/>
            <a:r>
              <a:t>Environments: consistency, portability, and reproducibility.</a:t>
            </a:r>
          </a:p>
          <a:p>
            <a:pPr marL="493888" indent="-493888"/>
            <a:r>
              <a:t>Warning: bad photo analogies ahead.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 Shot 2018-10-05 at 1.23.12 PM.png" descr="Screen Shot 2018-10-05 at 1.23.1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27" r="0" b="62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58vGSDBsSu+OkgyXBVaE4w.jpg" descr="58vGSDBsSu+OkgyXBVaE4w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362" t="16122" r="11372" b="1911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8" name="Anaco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Anaconda</a:t>
            </a:r>
          </a:p>
        </p:txBody>
      </p:sp>
      <p:sp>
        <p:nvSpPr>
          <p:cNvPr id="229" name="Anaconda is a Python and R distribution aimed at data science user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24744" indent="-424744" defTabSz="502412">
              <a:spcBef>
                <a:spcPts val="3600"/>
              </a:spcBef>
              <a:defRPr sz="3440"/>
            </a:pPr>
            <a:r>
              <a:t>Anaconda is a Python and R distribution aimed at data science users.</a:t>
            </a:r>
          </a:p>
          <a:p>
            <a:pPr marL="424744" indent="-424744" defTabSz="502412">
              <a:spcBef>
                <a:spcPts val="3600"/>
              </a:spcBef>
              <a:defRPr sz="3440"/>
            </a:pPr>
            <a:r>
              <a:t>A distribution aims to assemble a full set of tools for you, often built by numerous groups of people.</a:t>
            </a:r>
          </a:p>
          <a:p>
            <a:pPr marL="424744" indent="-424744" defTabSz="502412">
              <a:spcBef>
                <a:spcPts val="3600"/>
              </a:spcBef>
              <a:defRPr sz="3440"/>
            </a:pPr>
            <a:r>
              <a:t>Other examples: Linux, LaTeX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la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Related</a:t>
            </a:r>
          </a:p>
        </p:txBody>
      </p:sp>
      <p:sp>
        <p:nvSpPr>
          <p:cNvPr id="126" name="AOM Big Data workshop with Tim Hannigan, Hovig Tchalian, and Laura Nelson (on Github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1187" indent="-611187"/>
            <a:r>
              <a:t>AOM Big Data workshop with Tim Hannigan, Hovig Tchalian, and Laura Nelson (on Github).</a:t>
            </a:r>
          </a:p>
          <a:p>
            <a:pPr marL="611187" indent="-611187"/>
            <a:r>
              <a:t>My AOM Content Analysis PDW presentation (on the UGA Content Analysis website).</a:t>
            </a:r>
          </a:p>
          <a:p>
            <a:pPr marL="611187" indent="-611187"/>
            <a:r>
              <a:t>My SMS workshop on workflows for big data (on Github).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VIOOo%2QQq01va1oXvWTA.jpg" descr="PVIOOo%2QQq01va1oXvWTA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803" r="0" b="580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2" name="Pack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</a:t>
            </a:r>
          </a:p>
        </p:txBody>
      </p:sp>
      <p:sp>
        <p:nvSpPr>
          <p:cNvPr id="233" name="Packages are usually individual tool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81000" indent="-381000">
              <a:spcBef>
                <a:spcPts val="4200"/>
              </a:spcBef>
              <a:defRPr sz="4000"/>
            </a:pPr>
            <a:r>
              <a:t>Packages are usually individual tools. </a:t>
            </a:r>
          </a:p>
          <a:p>
            <a:pPr marL="381000" indent="-381000">
              <a:spcBef>
                <a:spcPts val="4200"/>
              </a:spcBef>
              <a:defRPr sz="4000"/>
            </a:pPr>
            <a:r>
              <a:t>They vary in complexity and scope.</a:t>
            </a:r>
          </a:p>
          <a:p>
            <a:pPr marL="381000" indent="-381000">
              <a:spcBef>
                <a:spcPts val="4200"/>
              </a:spcBef>
              <a:defRPr sz="4000"/>
            </a:pPr>
            <a:r>
              <a:t>They also depend on other packages.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creen Shot 2018-10-05 at 2.09.01 PM.png" descr="Screen Shot 2018-10-05 at 2.09.01 PM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899" y="4940299"/>
            <a:ext cx="5410201" cy="4025901"/>
          </a:xfrm>
          <a:prstGeom prst="rect">
            <a:avLst/>
          </a:prstGeom>
          <a:ln w="9525">
            <a:round/>
          </a:ln>
        </p:spPr>
      </p:pic>
      <p:pic>
        <p:nvPicPr>
          <p:cNvPr id="236" name="Screen Shot 2018-10-05 at 1.56.02 PM.png" descr="Screen Shot 2018-10-05 at 1.56.02 PM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6751" t="0" r="6751" b="0"/>
          <a:stretch>
            <a:fillRect/>
          </a:stretch>
        </p:blipFill>
        <p:spPr>
          <a:xfrm>
            <a:off x="949325" y="4963517"/>
            <a:ext cx="5334000" cy="3898901"/>
          </a:xfrm>
          <a:prstGeom prst="rect">
            <a:avLst/>
          </a:prstGeom>
        </p:spPr>
      </p:pic>
      <p:pic>
        <p:nvPicPr>
          <p:cNvPr id="237" name="Screen Shot 2018-10-05 at 1.53.52 PM.png" descr="Screen Shot 2018-10-05 at 1.53.52 PM.pn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952499" y="845703"/>
            <a:ext cx="11099983" cy="349027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ZIJ6ncOTGC1+IY0xO3myw.jpg" descr="sZIJ6ncOTGC1+IY0xO3myw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347" r="0" b="259"/>
          <a:stretch>
            <a:fillRect/>
          </a:stretch>
        </p:blipFill>
        <p:spPr>
          <a:xfrm>
            <a:off x="6718300" y="2590799"/>
            <a:ext cx="5334000" cy="6286501"/>
          </a:xfrm>
          <a:prstGeom prst="rect">
            <a:avLst/>
          </a:prstGeom>
        </p:spPr>
      </p:pic>
      <p:sp>
        <p:nvSpPr>
          <p:cNvPr id="240" name="Package manag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 managers</a:t>
            </a:r>
          </a:p>
        </p:txBody>
      </p:sp>
      <p:sp>
        <p:nvSpPr>
          <p:cNvPr id="241" name="Package managers do the work of handling dependencies for u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10010" indent="-410010" defTabSz="543305">
              <a:spcBef>
                <a:spcPts val="2900"/>
              </a:spcBef>
              <a:defRPr sz="3348"/>
            </a:pPr>
            <a:r>
              <a:t>Package managers do the work of handling dependencies for us.</a:t>
            </a:r>
          </a:p>
          <a:p>
            <a:pPr marL="410010" indent="-410010" defTabSz="543305">
              <a:spcBef>
                <a:spcPts val="2900"/>
              </a:spcBef>
              <a:defRPr sz="3348"/>
            </a:pPr>
            <a:r>
              <a:t>With a few large packages, the total dependencies can be over 100.</a:t>
            </a:r>
          </a:p>
          <a:p>
            <a:pPr marL="410010" indent="-410010" defTabSz="543305">
              <a:spcBef>
                <a:spcPts val="2900"/>
              </a:spcBef>
              <a:defRPr sz="3348"/>
            </a:pPr>
            <a:r>
              <a:t>This workshop: 8 primary packages installed 128 total packages.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 Shot 2018-08-10 at 7.23.38 AM.png" descr="Screen Shot 2018-08-10 at 7.23.38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248" t="0" r="724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Environ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Environments</a:t>
            </a:r>
          </a:p>
        </p:txBody>
      </p:sp>
      <p:sp>
        <p:nvSpPr>
          <p:cNvPr id="245" name="Fix the software versions that you use, so updates do not affect your study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2616" indent="-362616" defTabSz="549148">
              <a:spcBef>
                <a:spcPts val="3000"/>
              </a:spcBef>
              <a:defRPr sz="3384"/>
            </a:pPr>
            <a:r>
              <a:t>Fix the software versions that you use, so updates do not affect your study.</a:t>
            </a:r>
          </a:p>
          <a:p>
            <a:pPr marL="362616" indent="-362616" defTabSz="549148">
              <a:spcBef>
                <a:spcPts val="3000"/>
              </a:spcBef>
              <a:defRPr sz="3384"/>
            </a:pPr>
            <a:r>
              <a:t>Each project should have its own environment.</a:t>
            </a:r>
          </a:p>
          <a:p>
            <a:pPr marL="362616" indent="-362616" defTabSz="549148">
              <a:spcBef>
                <a:spcPts val="3000"/>
              </a:spcBef>
              <a:defRPr sz="3384"/>
            </a:pPr>
            <a:r>
              <a:t>Conda environments make this fairly easy.</a:t>
            </a:r>
          </a:p>
          <a:p>
            <a:pPr marL="362616" indent="-362616" defTabSz="549148">
              <a:spcBef>
                <a:spcPts val="3000"/>
              </a:spcBef>
              <a:defRPr sz="3384"/>
            </a:pPr>
            <a:r>
              <a:t>Update as needed, but check your results.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ython_environment_2x.png" descr="python_environment_2x.png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580537" y="0"/>
            <a:ext cx="9843726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Hands-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Hands-on</a:t>
            </a:r>
          </a:p>
        </p:txBody>
      </p:sp>
      <p:sp>
        <p:nvSpPr>
          <p:cNvPr id="252" name="Create an environmen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an environment.</a:t>
            </a:r>
          </a:p>
          <a:p>
            <a:pPr/>
            <a:r>
              <a:t>Importing packages.</a:t>
            </a:r>
          </a:p>
          <a:p>
            <a:pPr/>
            <a:r>
              <a:t>Inspecting packages (and other objects).</a:t>
            </a:r>
          </a:p>
          <a:p>
            <a:pPr/>
            <a:r>
              <a:t>Alternative interfaces with Python.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Hands-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Hands-on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257" name="Using Python for data analysis is not exactly programming, and you already have much of the knowledge you nee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194" indent="-469194" defTabSz="554990">
              <a:spcBef>
                <a:spcPts val="3900"/>
              </a:spcBef>
              <a:defRPr sz="3800"/>
            </a:pPr>
            <a:r>
              <a:t>Using Python for data analysis is not exactly programming, and you already have much of the knowledge you need.</a:t>
            </a:r>
          </a:p>
          <a:p>
            <a:pPr marL="469194" indent="-469194" defTabSz="554990">
              <a:spcBef>
                <a:spcPts val="3900"/>
              </a:spcBef>
              <a:defRPr sz="3800"/>
            </a:pPr>
            <a:r>
              <a:t>Capturing all of our work in code that runs is a best practice that promotes reproducibility, and that helps us most of all.</a:t>
            </a:r>
          </a:p>
          <a:p>
            <a:pPr marL="469194" indent="-469194" defTabSz="554990">
              <a:spcBef>
                <a:spcPts val="3900"/>
              </a:spcBef>
              <a:defRPr sz="3800"/>
            </a:pPr>
            <a:r>
              <a:t>Anaconda handles installation and coordination for packages, and it lets us use environments that let each project have its own software set.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Break until 10:1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 until 10:15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9" name="Tools: Anaconda, Python, packages and environ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49" indent="-400049" defTabSz="578358">
              <a:spcBef>
                <a:spcPts val="4100"/>
              </a:spcBef>
              <a:defRPr sz="3959"/>
            </a:pPr>
            <a:r>
              <a:t>Tools: Anaconda, Python, packages and environments</a:t>
            </a:r>
          </a:p>
          <a:p>
            <a:pPr marL="400049" indent="-400049" defTabSz="578358">
              <a:spcBef>
                <a:spcPts val="4100"/>
              </a:spcBef>
              <a:defRPr sz="3959"/>
            </a:pPr>
            <a:r>
              <a:t>Basics: Python syntax and conventions, Jupyter Notebooks</a:t>
            </a:r>
          </a:p>
          <a:p>
            <a:pPr marL="400049" indent="-400049" defTabSz="578358">
              <a:spcBef>
                <a:spcPts val="4100"/>
              </a:spcBef>
              <a:defRPr sz="3959"/>
            </a:pPr>
            <a:r>
              <a:t>Data: gathering, preparation, and management</a:t>
            </a:r>
          </a:p>
          <a:p>
            <a:pPr marL="400049" indent="-400049" defTabSz="578358">
              <a:spcBef>
                <a:spcPts val="4100"/>
              </a:spcBef>
              <a:defRPr sz="3959"/>
            </a:pPr>
            <a:r>
              <a:t>Content analysis: features, sentiment, classification, and validation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che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Schedule</a:t>
            </a:r>
          </a:p>
        </p:txBody>
      </p:sp>
      <p:graphicFrame>
        <p:nvGraphicFramePr>
          <p:cNvPr id="132" name="Table"/>
          <p:cNvGraphicFramePr/>
          <p:nvPr/>
        </p:nvGraphicFramePr>
        <p:xfrm>
          <a:off x="952500" y="2590800"/>
          <a:ext cx="11099800" cy="628650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{4C3C2611-4C71-4FC5-86AE-919BDF0F9419}</a:tableStyleId>
              </a:tblPr>
              <a:tblGrid>
                <a:gridCol w="6727244"/>
                <a:gridCol w="4359856"/>
              </a:tblGrid>
              <a:tr h="125476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 Neue"/>
                        </a:rPr>
                        <a:t>Overview and Tools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Helvetica Neue"/>
                        </a:rPr>
                        <a:t>9:00-10:00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25476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 Neue"/>
                        </a:rPr>
                        <a:t>Python Basics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Helvetica Neue"/>
                        </a:rPr>
                        <a:t>10:15-11:15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5476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 Neue"/>
                        </a:rPr>
                        <a:t>Data Handling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Helvetica Neue"/>
                        </a:rPr>
                        <a:t>12:30-13:45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5476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 Neue"/>
                        </a:rPr>
                        <a:t>Text Analysis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Helvetica Neue"/>
                        </a:rPr>
                        <a:t>14:00-15:00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5476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 Neue"/>
                        </a:rPr>
                        <a:t>Machine Learning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sym typeface="Helvetica Neue"/>
                        </a:rPr>
                        <a:t>15:15-16:30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37" name="What you really need to know about Pyth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888" indent="-493888"/>
            <a:r>
              <a:t>What you really need to know about Python.</a:t>
            </a:r>
          </a:p>
          <a:p>
            <a:pPr marL="493888" indent="-493888"/>
            <a:r>
              <a:t>Resources for learning.</a:t>
            </a:r>
          </a:p>
          <a:p>
            <a:pPr marL="493888" indent="-493888"/>
            <a:r>
              <a:t>Reproducibility and Python workflows.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hat do I really need to know about Pyth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What do I really need to know about Python?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y Pyth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Python?</a:t>
            </a:r>
          </a:p>
        </p:txBody>
      </p:sp>
      <p:sp>
        <p:nvSpPr>
          <p:cNvPr id="142" name="Approachability: well-designed modern programming language that handles a lot for you.…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429683" indent="-429683" defTabSz="508254">
              <a:spcBef>
                <a:spcPts val="3600"/>
              </a:spcBef>
              <a:defRPr sz="3480"/>
            </a:pPr>
            <a:r>
              <a:t>Approachability: well-designed modern programming language that handles a lot for you.</a:t>
            </a:r>
          </a:p>
          <a:p>
            <a:pPr marL="429683" indent="-429683" defTabSz="508254">
              <a:spcBef>
                <a:spcPts val="3600"/>
              </a:spcBef>
              <a:defRPr sz="3480"/>
            </a:pPr>
            <a:r>
              <a:t>Features: many things have been built already, and you simply “glue” them together.</a:t>
            </a:r>
          </a:p>
          <a:p>
            <a:pPr marL="429683" indent="-429683" defTabSz="508254">
              <a:spcBef>
                <a:spcPts val="3600"/>
              </a:spcBef>
              <a:defRPr sz="3480"/>
            </a:pPr>
            <a:r>
              <a:t>Learning resources: wide popularity in academia and practice means that there are extensive resources.</a:t>
            </a:r>
          </a:p>
          <a:p>
            <a:pPr marL="429683" indent="-429683" defTabSz="508254">
              <a:spcBef>
                <a:spcPts val="3600"/>
              </a:spcBef>
              <a:defRPr sz="3480"/>
            </a:pPr>
            <a:r>
              <a:t>Scalability: from your computer, to the cloud, to a computing cluster, you can use largely the same tools.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